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315" r:id="rId3"/>
    <p:sldId id="306" r:id="rId4"/>
    <p:sldId id="289" r:id="rId5"/>
    <p:sldId id="332" r:id="rId6"/>
    <p:sldId id="333" r:id="rId7"/>
    <p:sldId id="316" r:id="rId8"/>
    <p:sldId id="327" r:id="rId9"/>
    <p:sldId id="291" r:id="rId10"/>
    <p:sldId id="317" r:id="rId11"/>
    <p:sldId id="290" r:id="rId12"/>
    <p:sldId id="308" r:id="rId13"/>
    <p:sldId id="318" r:id="rId14"/>
    <p:sldId id="309" r:id="rId15"/>
    <p:sldId id="292" r:id="rId16"/>
    <p:sldId id="310" r:id="rId17"/>
    <p:sldId id="322" r:id="rId18"/>
    <p:sldId id="300" r:id="rId19"/>
    <p:sldId id="323" r:id="rId20"/>
    <p:sldId id="301" r:id="rId21"/>
    <p:sldId id="319" r:id="rId22"/>
    <p:sldId id="312" r:id="rId23"/>
    <p:sldId id="298" r:id="rId24"/>
    <p:sldId id="320" r:id="rId25"/>
    <p:sldId id="299" r:id="rId26"/>
    <p:sldId id="321" r:id="rId27"/>
    <p:sldId id="297" r:id="rId28"/>
    <p:sldId id="313" r:id="rId29"/>
    <p:sldId id="305" r:id="rId30"/>
    <p:sldId id="293" r:id="rId31"/>
    <p:sldId id="294" r:id="rId32"/>
    <p:sldId id="295" r:id="rId33"/>
    <p:sldId id="296" r:id="rId34"/>
    <p:sldId id="330" r:id="rId35"/>
    <p:sldId id="334" r:id="rId36"/>
    <p:sldId id="335" r:id="rId37"/>
    <p:sldId id="336" r:id="rId38"/>
    <p:sldId id="337" r:id="rId39"/>
    <p:sldId id="33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0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48A8B-3DE5-4125-B9FD-5C97B333370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946FA-EE02-4FDD-8494-60BBA5B8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46FA-EE02-4FDD-8494-60BBA5B84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2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46FA-EE02-4FDD-8494-60BBA5B847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45492-0307-8B4D-86E3-B81BA0F9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33" y="109257"/>
            <a:ext cx="11278720" cy="6572249"/>
          </a:xfrm>
        </p:spPr>
        <p:txBody>
          <a:bodyPr>
            <a:normAutofit/>
          </a:bodyPr>
          <a:lstStyle/>
          <a:p>
            <a:r>
              <a:rPr lang="fa-IR" sz="1600" dirty="0"/>
              <a:t/>
            </a:r>
            <a:br>
              <a:rPr lang="fa-IR" sz="1600" dirty="0"/>
            </a:br>
            <a:r>
              <a:rPr lang="fa-IR" sz="1600" dirty="0"/>
              <a:t/>
            </a:r>
            <a:br>
              <a:rPr lang="fa-IR" sz="1600" dirty="0"/>
            </a:br>
            <a:r>
              <a:rPr lang="fa-IR" sz="1600" dirty="0"/>
              <a:t/>
            </a:r>
            <a:br>
              <a:rPr lang="fa-IR" sz="1600" dirty="0"/>
            </a:br>
            <a:r>
              <a:rPr lang="fa-IR" sz="1600" dirty="0"/>
              <a:t>                          </a:t>
            </a:r>
            <a:br>
              <a:rPr lang="fa-IR" sz="1600" dirty="0"/>
            </a:br>
            <a:r>
              <a:rPr lang="fa-IR" sz="1600" dirty="0"/>
              <a:t/>
            </a:r>
            <a:br>
              <a:rPr lang="fa-IR" sz="1600" dirty="0"/>
            </a:br>
            <a:r>
              <a:rPr lang="fa-IR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a-IR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In The Name Of GOD</a:t>
            </a:r>
            <a:r>
              <a:rPr lang="fa-IR" sz="4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fa-IR" sz="4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 Pharmacological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Therapy for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T2DM</a:t>
            </a:r>
            <a:r>
              <a:rPr lang="fa-IR" sz="4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fa-IR" b="1" i="1" dirty="0"/>
              <a:t>                </a:t>
            </a:r>
            <a:r>
              <a:rPr lang="fa-IR" sz="4400" b="1" i="1" dirty="0"/>
              <a:t/>
            </a:r>
            <a:br>
              <a:rPr lang="fa-IR" sz="4400" b="1" i="1" dirty="0"/>
            </a:br>
            <a:r>
              <a:rPr lang="en-US" sz="4400" b="1" i="1" dirty="0"/>
              <a:t>                              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>                                       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Fatemeh Rahmani.MD </a:t>
            </a:r>
            <a:br>
              <a:rPr lang="en-US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Shahid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Beheshti  University  of  Medical  Sciences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4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86883-8249-47C5-B80B-4DD8DA46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177282"/>
            <a:ext cx="11066106" cy="6503436"/>
          </a:xfrm>
        </p:spPr>
        <p:txBody>
          <a:bodyPr/>
          <a:lstStyle/>
          <a:p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Glucose-Lowering Agents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Biguanide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 secretagogues: Sulfonylurea, Meglitinide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Thiazolidinedione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α-Glucosidase inhibitor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GLP-1 receptor agonist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Dipeptidyl peptidase IV inhibitor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Sodium-glucose cotransporter 2 inhibitor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Amylin agonists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23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47AFE-911F-402C-99E1-FD3199AA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39" y="149291"/>
            <a:ext cx="11094097" cy="6568750"/>
          </a:xfrm>
        </p:spPr>
        <p:txBody>
          <a:bodyPr>
            <a:normAutofit fontScale="90000"/>
          </a:bodyPr>
          <a:lstStyle/>
          <a:p>
            <a:r>
              <a:rPr lang="en-US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Biguanide : Metformin</a:t>
            </a:r>
            <a:r>
              <a:rPr lang="en-US" sz="3100" b="1" i="1" dirty="0"/>
              <a:t/>
            </a:r>
            <a:br>
              <a:rPr lang="en-US" sz="3100" b="1" i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Mechanism: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reduces hepatic glucose production, improves peripheral glucose utilization</a:t>
            </a:r>
            <a:b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Reduces FBS and insulin levels, improves the lipid profile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Efficacy: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(1-2 % HbA1c reduction)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Hypoglycemia: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Weight change: Neutral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ASCVD: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benefit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CHF: Neutral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Renal effect :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in GFR&lt;60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contraindicated in GFR&lt;45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●Side effect: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intolerance(diarrhea, bloating, nausea)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 B12 deficiency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lactic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acidosis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/>
              <a:t> </a:t>
            </a:r>
            <a:br>
              <a:rPr lang="en-US" sz="3200" b="1" i="1" dirty="0"/>
            </a:b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/>
              <a:t/>
            </a:r>
            <a:br>
              <a:rPr lang="en-US" sz="3200" b="1" i="1" dirty="0"/>
            </a:b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01567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3D54-CA7B-41F4-8F56-ABAE960A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1" y="186612"/>
            <a:ext cx="10870163" cy="6456784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Metformin (Glucophage) 500 mg-1000 mg BID</a:t>
            </a: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Metformin ER 500 mg-1000 mg BID</a:t>
            </a: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●Initial dose : 500 mg BID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●After 1-2 weeks  increase to  a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maximally tolerated dose of 2000 mg/daily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Contraindication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moderate renal insufficiency (GFR &lt;45 mL/min), acidosis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unstable CHF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liver disease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severe hypoxemia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hospitalized patients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patients who can take nothing orally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receiving radiographic contrast material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9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86883-8249-47C5-B80B-4DD8DA46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177282"/>
            <a:ext cx="11066106" cy="6503436"/>
          </a:xfrm>
        </p:spPr>
        <p:txBody>
          <a:bodyPr/>
          <a:lstStyle/>
          <a:p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Glucose-Lowering Agents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Biguanide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 secretagogues: Sulfonylurea, Meglitinide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Thiazolidinedione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α-Glucosidase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GLP-1 receptor agonist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Dipeptidyl peptidase IV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Sodium-glucose cotransporter 2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Amylin agonists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6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177D0-5B5D-4F2B-91AA-F380F63E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2616"/>
            <a:ext cx="11038114" cy="6512767"/>
          </a:xfrm>
        </p:spPr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Sulfonylureas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First-generation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chlorpropamide, tolazamide, tolbutamide)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 longer half-life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greater incidence of hypoglycemia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more frequent drug interactions(warfarin, aspirin, ketoconazole, α-glucosidase inhibitors, fluconazole)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longer used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Second-generation sulfonylureas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 more rapid onset of action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better coverage of the postprandial glucose rise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shorter half-life of some agents may require more than once-a-day dosing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Glibenclamide 5 mg :2.5-10 mg/BID</a:t>
            </a: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Gliclazide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30,60,80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mg: 80-160 mg BID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Diamicron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30,60 mg/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daidy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8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87456-2794-447F-8B1C-33B76D4B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24" y="102637"/>
            <a:ext cx="11178074" cy="6559419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Sulfonylurea…</a:t>
            </a: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 both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fasting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postprandial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glucose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type 2 DM of relatively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recent onset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(&lt;5 years)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residual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endogenous insulin production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Initiated at low doses and increased at 1-2 week intervals based on SMBG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Efficacy: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(1-2 % HbA1c reduction)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Hypoglycemia: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(delayed meals, increased physical activity, alcohol intake, Renal failure)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Weight change: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ASCVD: Neutral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failure: Glibenclamide : not recommended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Gliclazide : initiate conservatively to avoid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hypoglycemia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Cardioselctive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glimepiride,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gliclazide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Contraindication : significant hepatic or renal dysfunction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599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4B191-E294-4315-9DD6-AA5DA1B2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7" y="121298"/>
            <a:ext cx="11112758" cy="6559420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Glinides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 Repaglinide (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Newbet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 0.5mg/1 mg/2mg : 0.5-2 mg/TID</a:t>
            </a:r>
            <a:b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Nateglinide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60-120 mg/TID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 with the ATP-sensitive potassium channel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half-life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Immediately before each meal to reduce meal-related glucose excursions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21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86883-8249-47C5-B80B-4DD8DA46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94" y="177282"/>
            <a:ext cx="11066106" cy="6503436"/>
          </a:xfrm>
        </p:spPr>
        <p:txBody>
          <a:bodyPr/>
          <a:lstStyle/>
          <a:p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Glucose-Lowering Agents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Biguanide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 secretagogues: Sulfonylurea, Meglitinide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Thiazolidinedione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α-Glucosidase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GLP-1 receptor agonist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Dipeptidyl peptidase IV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Sodium-glucose cotransporter 2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Amylin agonists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5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1A50F-12AA-41D7-B9ED-CFA0116D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24" y="139959"/>
            <a:ext cx="11150082" cy="6606074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Thiazolidinedione</a:t>
            </a:r>
            <a:r>
              <a:rPr lang="en-US" dirty="0"/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Pioglitazone 15 mg,30mg, 45 mg/d 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insulin resistance by binding to the PPAR-γ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Raises HDL and LDL / decrease TG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FDA recommends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measurement of liver function tests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prior to initiating therapy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Efficacy: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0.75-1.5% HbA1C reduction)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●Hypoglycemia: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●Weight change: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Promote a redistribution of fat from central to peripheral locations)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CHF effect: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risk</a:t>
            </a:r>
            <a:b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Renal dose adjustment :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required</a:t>
            </a:r>
            <a:b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 effect: Fluid retention (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Peripheral edema  and CHF, reduction in hematocrit)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Bone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macular edema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Contraindication : liver disease or CHF (class III or IV)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14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86883-8249-47C5-B80B-4DD8DA46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94" y="177282"/>
            <a:ext cx="11066106" cy="6503436"/>
          </a:xfrm>
        </p:spPr>
        <p:txBody>
          <a:bodyPr/>
          <a:lstStyle/>
          <a:p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Glucose-Lowering Agents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Biguanide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 secretagogues: Sulfonylurea, Meglitinide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Thiazolidinedione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α-Glucosidase inhibitor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GLP-1 receptor agonist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Dipeptidyl peptidase IV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Sodium-glucose cotransporter 2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Amylin agonists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3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68B55-485F-4D8E-86BB-D28B9704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37" y="195943"/>
            <a:ext cx="10842171" cy="6550089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Goals for Adults with DM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HbA1c &lt;7.0%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Pre-prandial blood glucose 80–130 mg/dL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Post-prandial  blood glucose &lt;180 mg/dL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HbA1c &lt;6.5%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duration of DM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DM treated with lifestyle or Metformin only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long life expectancy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No significant CVD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HbA1c &lt;8.0%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severe hypoglycemia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Limited life expectancy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Advanced micro or macrovascular complication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Long standing DM in whom the goal is difficult to achieve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71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130CA-0011-495B-988F-41AE9828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81" y="149291"/>
            <a:ext cx="11262048" cy="657808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α-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glucosidase inhibitors  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Acarbose 25-50 mg TDS </a:t>
            </a: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postprandial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hyperglycemia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Efficacy: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(0.5-1 % HbA1C reduction)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Delay glucose absorption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inhibiting enzyme that cleaves oligosaccharides into simple sugars in the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intestinal lumen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 affect glucose utilization or insulin secretion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Initiation in low dose, evening meal, increased to a maximal dose over weeks to months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ncrease levels of sulfonylureas and increase the incidence of hypoglycemia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In occurrence of hypoglycemia: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consume glucose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side effects : diarrhea, flatulence, abdominal distention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Contraindication: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IBD</a:t>
            </a:r>
            <a:b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Gastroparesis </a:t>
            </a:r>
            <a:b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Creatinine &gt;2 mg/dL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23151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86883-8249-47C5-B80B-4DD8DA46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94" y="177282"/>
            <a:ext cx="11066106" cy="6503436"/>
          </a:xfrm>
        </p:spPr>
        <p:txBody>
          <a:bodyPr/>
          <a:lstStyle/>
          <a:p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Glucose-Lowering Agents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Biguanide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 secretagogues: Sulfonylurea, Meglitinide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Thiazolidinedione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α-Glucosidase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GLP-1 receptor agonist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Dipeptidyl peptidase IV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Sodium-glucose cotransporter 2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Amylin agonists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4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02926-6E1F-4D01-B41C-AB6176AB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111967"/>
            <a:ext cx="11122090" cy="6531429"/>
          </a:xfrm>
        </p:spPr>
        <p:txBody>
          <a:bodyPr>
            <a:normAutofit/>
          </a:bodyPr>
          <a:lstStyle/>
          <a:p>
            <a:r>
              <a:rPr lang="en-US" sz="31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GLP-1 receptor agonist</a:t>
            </a:r>
            <a:br>
              <a:rPr lang="en-US" sz="31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1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1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liraglutide (Victoza,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Melitide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 mg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-1.2 mg-1.8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 SQ/ d</a:t>
            </a:r>
            <a:b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Increase glucose-stimulated insulin secretion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Suppress glucagon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Slow gastric emptying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 alone or as combination therapy with metformin, sulfonylureas, TZD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 secretagogues require a reduction in these agents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prevent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hypoglycemia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Short-acting GLP-1 RA: exenatide , lixisenatide 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provide mostly postprandial coverage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Long-acting GLP-1 RA: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liraglutide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exenatide, albiglutide, dulaglutide, lixisenatide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reduce both the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postprandial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fasting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glucose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0773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6D6CA-FF36-43A3-96B9-061397C7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214605"/>
            <a:ext cx="11094098" cy="6503436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GLP1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agonist …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Efficacy: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(1-2 % HbA1c reduction)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Hypoglycemia: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Weight change: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ASCVD: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CHF: Neutral 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Cost: High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Renal dose adjustment: Required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Side effect: GI (nausea, vomiting, diarrhea)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Acute pancreatitis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Risk of MTC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Contraindication: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MTC, MEN syndrome, pancreatic disease </a:t>
            </a:r>
          </a:p>
        </p:txBody>
      </p:sp>
    </p:spTree>
    <p:extLst>
      <p:ext uri="{BB962C8B-B14F-4D97-AF65-F5344CB8AC3E}">
        <p14:creationId xmlns:p14="http://schemas.microsoft.com/office/powerpoint/2010/main" val="3997696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86883-8249-47C5-B80B-4DD8DA46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94" y="177282"/>
            <a:ext cx="11066106" cy="6503436"/>
          </a:xfrm>
        </p:spPr>
        <p:txBody>
          <a:bodyPr/>
          <a:lstStyle/>
          <a:p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Glucose-Lowering Agents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Biguanide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 secretagogues: Sulfonylurea, Meglitinide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Thiazolidinedione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α-Glucosidase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GLP-1 receptor agonist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Dipeptidyl peptidase IV inhibitor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Sodium-glucose cotransporter 2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Amylin agonists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73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529B2-2DF9-41DA-A2FA-4F0417EB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149290"/>
            <a:ext cx="11150082" cy="6559420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DPP-4 Inhibitors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Sitagliptin (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Ziptin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januvia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mg, 100 mg: 25-100 mg/d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Tab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Linagliptin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Melijent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5mg/d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●Efficacy: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(0.5-1% HbA1C reduction)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Preferential effect on postprandial blood glucose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Hypoglycemia: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Weight change: Neutral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ASCVD: Neutral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Cost: High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Renal dose adjustment: Required for Sitagliptin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for Linagliptin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●Side effect: Acute pancreatitis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●Contraindication: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pancreatic disease 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RF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acute pancreatitis ( heavy alcohol use, Hypertriglyceridemia , hypercalcemia)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1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86883-8249-47C5-B80B-4DD8DA46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94" y="177282"/>
            <a:ext cx="11066106" cy="6503436"/>
          </a:xfrm>
        </p:spPr>
        <p:txBody>
          <a:bodyPr/>
          <a:lstStyle/>
          <a:p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Glucose-Lowering Agents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Biguanide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 secretagogues: Sulfonylurea, Meglitinide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Thiazolidinedione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α-Glucosidase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GLP-1 receptor agonist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Dipeptidyl peptidase IV inhibitor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Sodium-glucose cotransporter 2 inhibitor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Amylin agonists</a:t>
            </a:r>
            <a:b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21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5533A6-E677-463E-BA1B-873C0153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3" y="130629"/>
            <a:ext cx="11196733" cy="6587411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SGLT2 Inhibitors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Empagliflozin (Gloripa): 10 mg-25 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</a:t>
            </a:r>
            <a:r>
              <a:rPr lang="en-US" sz="27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Inhibits glucose reabsorption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Lowers the renal threshold for glucose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Increased urinary glucose excretion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Glucose-lowering effect is insulin independent( Not related to changes in insulin sensitivity or secretion)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Impair proximal reabsorption of sodium (diuretic effect)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3–6 mm Hg reduction in systolic blood pressure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Inhibition of SGLT2 on alpha cell lead to increased glucagon and liver production of glucose and ketones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77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AA27A-5FE3-4794-A640-3477127A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3" y="130629"/>
            <a:ext cx="11168743" cy="6615403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SGLT2 inhibitors…</a:t>
            </a: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Efficacy: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0.5-1 % HbA1C reduction)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Hypoglycemia: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Weight change: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ASCVD: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CHF: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Cost: High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Renal dose adjustment: required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Side effect: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Euglycemic DKA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(volume depletion, hypotension)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Genitourinary infection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Bone fractures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Fournier gangrene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06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C3A77-9B53-4672-A601-ED824EE5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7" y="205273"/>
            <a:ext cx="11112758" cy="6456783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Tablets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Tab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Sitagliptin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-Metformin</a:t>
            </a:r>
            <a:r>
              <a:rPr lang="en-US" sz="2400" dirty="0" smtClean="0">
                <a:solidFill>
                  <a:srgbClr val="0070C0"/>
                </a:solidFill>
              </a:rPr>
              <a:t>: 50-500 / QD,BID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                                             50-1000</a:t>
            </a:r>
            <a:r>
              <a:rPr lang="en-US" sz="2400" dirty="0">
                <a:solidFill>
                  <a:srgbClr val="0070C0"/>
                </a:solidFill>
              </a:rPr>
              <a:t>/ QD,BID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Empagliflozin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-Metformin</a:t>
            </a:r>
            <a:r>
              <a:rPr lang="en-US" sz="2400" dirty="0" smtClean="0">
                <a:solidFill>
                  <a:srgbClr val="0070C0"/>
                </a:solidFill>
              </a:rPr>
              <a:t>: 5- 500 BID,    5-1000 BD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                                                   12.5-500 BID,   12.5-1000BID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Tab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Empagliflozin-Linagliptin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: 10-5 /</a:t>
            </a:r>
            <a:r>
              <a:rPr lang="en-US" sz="2400" dirty="0" smtClean="0">
                <a:solidFill>
                  <a:srgbClr val="0070C0"/>
                </a:solidFill>
              </a:rPr>
              <a:t>QD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                                                     25-5/QD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Tab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Linagliptin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-Metformin </a:t>
            </a:r>
            <a:r>
              <a:rPr lang="en-US" sz="2400" dirty="0" smtClean="0">
                <a:solidFill>
                  <a:srgbClr val="0070C0"/>
                </a:solidFill>
              </a:rPr>
              <a:t>: 2.5-500/QD,BID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                                                     2.5-1000/ QD,BID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                                                        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5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2118B-D173-4D62-9B85-D9B4A23E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363894"/>
            <a:ext cx="11047444" cy="6354146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of Therapy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eliminate symptoms related to hyperglycemia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eliminate the long-term microvascular and macrovascular complications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allow the patient to achieve as normal a lifestyle as possible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 to the conditions associated with DM (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obesity, HTN, dyslipidemia, CVD)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Principles of Treatment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Life style management (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Nutrition Therapy, Physical Activity, Psychosocial Care)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Diabetes self-management education and support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treatment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Surgical treatment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20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C6212-2E01-4E2D-83CA-7CA91454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139959"/>
            <a:ext cx="11075436" cy="6568751"/>
          </a:xfrm>
        </p:spPr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Minimizing Cardiovascular risk</a:t>
            </a: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initial use of Metformin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GLP1 Agonist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SGLT2 inhibitors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advised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Sulfonylurea and Insulin are increasing Cardiovascular risk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Pioglitazone increase the risk of CHF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9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377EA-DCC4-4CDE-9A67-CA044AA3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7" y="242595"/>
            <a:ext cx="11028782" cy="6354147"/>
          </a:xfrm>
        </p:spPr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Minimizing Hypoglycemia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/>
              <a:t>older patients with a long duration of DM</a:t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400" dirty="0"/>
              <a:t> cognitive impairment neuropathy </a:t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/>
              <a:t>a prior history of hypoglycemia requiring assistance by another person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Metformin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doesn’t cause hypoglycemia when used alone</a:t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400" dirty="0"/>
              <a:t> DPP4 inhibitors</a:t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/>
              <a:t>GLP1 agonists</a:t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/>
              <a:t>SGLT2 inhibitors</a:t>
            </a:r>
            <a:br>
              <a:rPr lang="en-US" sz="24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/>
              <a:t>TZD</a:t>
            </a:r>
          </a:p>
        </p:txBody>
      </p:sp>
    </p:spTree>
    <p:extLst>
      <p:ext uri="{BB962C8B-B14F-4D97-AF65-F5344CB8AC3E}">
        <p14:creationId xmlns:p14="http://schemas.microsoft.com/office/powerpoint/2010/main" val="1750486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F1586-7FAC-4A74-B6FE-33D56457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24" y="186612"/>
            <a:ext cx="11243388" cy="655009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Minimizing weight gain</a:t>
            </a: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 and exercise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Metformin as initial therapy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GLP1 agonist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SGLT2 inhibitors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Surgical procedures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advised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Sulfonylurea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TZD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Prandial Insulin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Basal insulin is less likely to cause weight gain than prandial</a:t>
            </a:r>
          </a:p>
        </p:txBody>
      </p:sp>
    </p:spTree>
    <p:extLst>
      <p:ext uri="{BB962C8B-B14F-4D97-AF65-F5344CB8AC3E}">
        <p14:creationId xmlns:p14="http://schemas.microsoft.com/office/powerpoint/2010/main" val="1007665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8B562-3944-417C-804D-72DDF905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7" y="111967"/>
            <a:ext cx="11131420" cy="6634065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Minimizing cost</a:t>
            </a: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Metformin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Sulfonylurea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Pioglitazone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Acarbose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Human insulin</a:t>
            </a:r>
          </a:p>
        </p:txBody>
      </p:sp>
    </p:spTree>
    <p:extLst>
      <p:ext uri="{BB962C8B-B14F-4D97-AF65-F5344CB8AC3E}">
        <p14:creationId xmlns:p14="http://schemas.microsoft.com/office/powerpoint/2010/main" val="3936843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7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9" y="186612"/>
            <a:ext cx="11318033" cy="65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71600" y="783772"/>
            <a:ext cx="3125755" cy="4292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355771" y="1212980"/>
            <a:ext cx="6167535" cy="4297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1101012" y="1390961"/>
            <a:ext cx="1464905" cy="6057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2845837" y="1543361"/>
            <a:ext cx="1651518" cy="5373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5094514" y="1846256"/>
            <a:ext cx="2696547" cy="6057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8080310" y="1693856"/>
            <a:ext cx="2174033" cy="6854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10254343" y="1848162"/>
            <a:ext cx="1586204" cy="6057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9430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7241"/>
            <a:ext cx="9601200" cy="624217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 1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52-year-old woman known case of T2DM from 3 years ago was evaluated for management of DM.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PMH: HTN, chronic stable angina, 2 times urinary tract infection in recent year 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DH: Metformin 2gr, losartan 50mg, HCT 25mg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PH/Ex: BP:120/75 mmHg 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BMI: 24 Kg/m2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1+ pitting edema in lower extremities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other review of system was unremarkable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 test:  FBS:175 mg/dl ,  HbA1c: 8.3% 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Cr: 0.9 mg/dl   ,  LDL: 62 mg/dl</a:t>
            </a:r>
          </a:p>
          <a:p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38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91885"/>
            <a:ext cx="9601200" cy="621418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following should be added to control hyperglycemia?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Tab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Empagliflozin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 mg/d</a:t>
            </a:r>
          </a:p>
          <a:p>
            <a:pPr marL="11430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Tab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Gliclazide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mg/bid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Tab Pioglitazone 30 mg/d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Tab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Acarbose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mg/d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a-I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88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1257"/>
            <a:ext cx="9601200" cy="64101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Case 2</a:t>
            </a:r>
          </a:p>
          <a:p>
            <a:endParaRPr lang="en-US" dirty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58-year-old woman is evaluated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management of type 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DM.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She has lost 3.2 kg  by changing her diet and activity level.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PMH: hypertension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hyperlipidemia,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stable angina.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DH: aspirin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metformin, valsartan,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metoprolol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atorvastatin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PH/EX : BP :125/70 mmHg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PR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74/min.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BMI 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kg/m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 test: HbA1c level: 8%,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FBS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147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mg/dl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eGFR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%,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ratio 15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mg/gr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LDL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mg/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55102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82555"/>
            <a:ext cx="10142376" cy="5484845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Which of the following should be added to control hyperglycemia and lower her risk of a major atherosclerotic cardiovascular disease event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Basal insulin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Empagliflozin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Gliclazide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Sitagliptin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58389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5491065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Thyank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you for your attention</a:t>
            </a:r>
            <a:endParaRPr lang="fa-IR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1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7F9CB-3FCC-44FA-B9CE-89F788FA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186612"/>
            <a:ext cx="11094098" cy="6587412"/>
          </a:xfrm>
        </p:spPr>
        <p:txBody>
          <a:bodyPr>
            <a:normAutofit/>
          </a:bodyPr>
          <a:lstStyle/>
          <a:p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Pharmacologic Treatment of Diabetes</a:t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patient-centered approach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Efficacy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Hypoglycemia risk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CVD,CHF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● CKD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● Impact on weight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● Cost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● Side effect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● Patient preference</a:t>
            </a:r>
          </a:p>
        </p:txBody>
      </p:sp>
    </p:spTree>
    <p:extLst>
      <p:ext uri="{BB962C8B-B14F-4D97-AF65-F5344CB8AC3E}">
        <p14:creationId xmlns:p14="http://schemas.microsoft.com/office/powerpoint/2010/main" val="180218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7241"/>
            <a:ext cx="10356980" cy="624217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 1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52-year-old woman known case of T2DM from 3 years ago was evaluated for management of DM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PMH: HTN, chronic stable angina, 2 times urinary tract infection in recent year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DH: Metformin 2gr, losartan 50mg, HCT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25mg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PH/Ex: BP:120/75 mmHg 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BMI: 24 Kg/m2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1+ pitting edema in lower extremities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other review of system was unremarkable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 test: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FBS:155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mg/dl ,  HbA1c: 8.3% 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Cr: 0.9 mg/dl   ,  LDL: 62 mg/dl</a:t>
            </a:r>
          </a:p>
          <a:p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91885"/>
            <a:ext cx="9601200" cy="621418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following should be added to control hyperglycemia?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Tab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Empagliflozin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 mg/d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Tab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Gliclazide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mg/bid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Tab Pioglitazone 30 mg/d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Tab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Acarbose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mg/d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a-I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4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86883-8249-47C5-B80B-4DD8DA46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177282"/>
            <a:ext cx="11066106" cy="6503436"/>
          </a:xfrm>
        </p:spPr>
        <p:txBody>
          <a:bodyPr/>
          <a:lstStyle/>
          <a:p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Glucose-Lowering Agents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Biguanide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 secretagogues: Sulfonylurea, Meglitinide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Thiazolidinedione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α-Glucosidase inhibitor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GLP-1 receptor agonist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Dipeptidyl peptidase IV inhibitor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Sodium-glucose cotransporter 2 inhibitor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Insulin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24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7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9" y="186612"/>
            <a:ext cx="11318033" cy="65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71600" y="783772"/>
            <a:ext cx="3125755" cy="4292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355771" y="1212980"/>
            <a:ext cx="6167535" cy="4297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1101012" y="1390961"/>
            <a:ext cx="1464905" cy="6057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2845837" y="1543361"/>
            <a:ext cx="1651518" cy="5373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5094514" y="1846256"/>
            <a:ext cx="2696547" cy="6057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8080310" y="1693856"/>
            <a:ext cx="2174033" cy="6854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10254343" y="1848162"/>
            <a:ext cx="1586204" cy="6057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349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ED419-18E5-4CCF-8400-61363A7F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3" y="0"/>
            <a:ext cx="11140750" cy="6522098"/>
          </a:xfrm>
        </p:spPr>
        <p:txBody>
          <a:bodyPr>
            <a:normAutofit/>
          </a:bodyPr>
          <a:lstStyle/>
          <a:p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>
                <a:solidFill>
                  <a:srgbClr val="FF0000"/>
                </a:solidFill>
              </a:rPr>
              <a:t>Combination Therapy</a:t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Initial Dual therapy should be considered in patients with HbA1c &gt;1.5-2 % above target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Mild hyperglycemia (FBS &lt;126–199 mg/dL) often respond well to a single, oral glucose-lowering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oderate hyperglycemia (FBS 200–250 mg/dL) usually require more than one oral agent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4498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11201</TotalTime>
  <Words>440</Words>
  <Application>Microsoft Office PowerPoint</Application>
  <PresentationFormat>Custom</PresentationFormat>
  <Paragraphs>95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Crop</vt:lpstr>
      <vt:lpstr>                                                                                  In The Name Of GOD             Pharmacological Therapy for T2DM                                                                                            Fatemeh Rahmani.MD                              Shahid  Beheshti  University  of  Medical  Sciences</vt:lpstr>
      <vt:lpstr>Treatment Goals for Adults with DM  ● HbA1c &lt;7.0% ● Pre-prandial blood glucose 80–130 mg/dL ● Post-prandial  blood glucose &lt;180 mg/dL   ● HbA1c &lt;6.5%    Short duration of DM                                 DM treated with lifestyle or Metformin only                                 long life expectancy                                 No significant CVD   ● HbA1c &lt;8.0%     History of severe hypoglycemia                                  Limited life expectancy                                  Advanced micro or macrovascular complication                                  Long standing DM in whom the goal is difficult to achieve </vt:lpstr>
      <vt:lpstr>Goals of Therapy  ● eliminate symptoms related to hyperglycemia ● eliminate the long-term microvascular and macrovascular complications ● allow the patient to achieve as normal a lifestyle as possible ● attention to the conditions associated with DM (obesity, HTN, dyslipidemia, CVD)     Principles of Treatment ● Life style management (Nutrition Therapy, Physical Activity, Psychosocial Care) ● Diabetes self-management education and support ●Pharmacological treatment ● Surgical treatment   </vt:lpstr>
      <vt:lpstr> Pharmacologic Treatment of Diabetes      A patient-centered approach    ● Efficacy      ● Hypoglycemia risk     ● CVD,CHF     ● CKD     ● Impact on weight     ● Cost     ● Side effect     ● Patient preference</vt:lpstr>
      <vt:lpstr>PowerPoint Presentation</vt:lpstr>
      <vt:lpstr>PowerPoint Presentation</vt:lpstr>
      <vt:lpstr> Glucose-Lowering Agents   ● Biguanide ● Insulin secretagogues: Sulfonylurea, Meglitinide ● Thiazolidinedione ● α-Glucosidase inhibitor ● GLP-1 receptor agonist ● Dipeptidyl peptidase IV inhibitor ● Sodium-glucose cotransporter 2 inhibitor ● Insulin</vt:lpstr>
      <vt:lpstr>PowerPoint Presentation</vt:lpstr>
      <vt:lpstr> Combination Therapy  ● Initial Dual therapy should be considered in patients with HbA1c &gt;1.5-2 % above target   ● Mild hyperglycemia (FBS &lt;126–199 mg/dL) often respond well to a single, oral glucose-lowering agent   ● Moderate hyperglycemia (FBS 200–250 mg/dL) usually require more than one oral agent     </vt:lpstr>
      <vt:lpstr> Glucose-Lowering Agents   ● Biguanide ● Insulin secretagogues: Sulfonylurea, Meglitinide ● Thiazolidinedione ● α-Glucosidase inhibitor ● GLP-1 receptor agonist ● Dipeptidyl peptidase IV inhibitor ● Sodium-glucose cotransporter 2 inhibitor ● Amylin agonists ● Insulin</vt:lpstr>
      <vt:lpstr>Biguanide : Metformin  ● Mechanism: reduces hepatic glucose production, improves peripheral glucose utilization  ● Reduces FBS and insulin levels, improves the lipid profile  ● Efficacy: High (1-2 % HbA1c reduction)  ● Hypoglycemia: No  ● Weight change: Neutral  ● ASCVD: potential benefit  ● CHF: Neutral  ● Renal effect :adjusted in GFR&lt;60                          contraindicated in GFR&lt;45  ●Side effect: GI intolerance(diarrhea, bloating, nausea)                       Vit B12 deficiency                        lactic acidosis         </vt:lpstr>
      <vt:lpstr>Tab Metformin (Glucophage) 500 mg-1000 mg BID Tab Metformin ER 500 mg-1000 mg BID   ●Initial dose : 500 mg BID ●After 1-2 weeks  increase to  a maximally tolerated dose of 2000 mg/daily    Contraindication  ● moderate renal insufficiency (GFR &lt;45 mL/min), acidosis  ● unstable CHF  ● liver disease   ● severe hypoxemia  ● hospitalized patients  ● patients who can take nothing orally   ● receiving radiographic contrast material</vt:lpstr>
      <vt:lpstr> Glucose-Lowering Agents   ● Biguanide ● Insulin secretagogues: Sulfonylurea, Meglitinide ● Thiazolidinedione ● α-Glucosidase inhibitor ● GLP-1 receptor agonist ● Dipeptidyl peptidase IV inhibitor ● Sodium-glucose cotransporter 2 inhibitor ● Amylin agonists ● Insulin</vt:lpstr>
      <vt:lpstr>Sulfonylureas  First-generation (chlorpropamide, tolazamide, tolbutamide)        ● have a longer half-life         ● greater incidence of hypoglycemia        ● more frequent drug interactions(warfarin, aspirin, ketoconazole, α-glucosidase inhibitors, fluconazole)        ● no longer used   Second-generation sulfonylureas       ● have a more rapid onset of action       ● better coverage of the postprandial glucose rise        ● shorter half-life of some agents may require more than once-a-day dosing    Tab Glibenclamide 5 mg :2.5-10 mg/BID Tab Gliclazide 30,60,80 mg: 80-160 mg BID  Tab Diamicron 30,60 mg/daidy </vt:lpstr>
      <vt:lpstr>Sulfonylurea…  ● Reduce both fasting and postprandial glucose  ● type 2 DM of relatively recent onset (&lt;5 years) with residual endogenous insulin production  ● Initiated at low doses and increased at 1-2 week intervals based on SMBG  ● Efficacy: High (1-2 % HbA1c reduction)  ● Hypoglycemia: Yes (delayed meals, increased physical activity, alcohol intake, Renal failure)  ● Weight change: Gain  ● ASCVD: Neutral  ● Renal failure: Glibenclamide : not recommended                           Gliclazide : initiate conservatively to avoid hypoglycemia \ ● Cardioselctive  Sus: glimepiride, gliclazide  ● Contraindication : significant hepatic or renal dysfunction </vt:lpstr>
      <vt:lpstr> Glinides  Tab Repaglinide (Newbet)  0.5mg/1 mg/2mg : 0.5-2 mg/TID Tab Nateglinide 60-120 mg/TID   ● Interact with the ATP-sensitive potassium channel  ● Short half-life   ● Immediately before each meal to reduce meal-related glucose excursions</vt:lpstr>
      <vt:lpstr> Glucose-Lowering Agents   ● Biguanide ● Insulin secretagogues: Sulfonylurea, Meglitinide ● Thiazolidinedione ● α-Glucosidase inhibitor ● GLP-1 receptor agonist ● Dipeptidyl peptidase IV inhibitor ● Sodium-glucose cotransporter 2 inhibitor ● Amylin agonists ● Insulin</vt:lpstr>
      <vt:lpstr>Thiazolidinedione Tab Pioglitazone 15 mg,30mg, 45 mg/d   ● Reduce insulin resistance by binding to the PPAR-γ  ● Raises HDL and LDL / decrease TG  ● FDA recommends measurement of liver function tests prior to initiating therapy  ● Efficacy: High (0.75-1.5% HbA1C reduction)  ●Hypoglycemia: No  ●Weight change: Gain (Promote a redistribution of fat from central to peripheral locations)  ● CHF effect: increased risk   ● Renal dose adjustment : not required  ● Side effect: Fluid retention (Peripheral edema  and CHF, reduction in hematocrit)                        Bone Fx, macular edema                           ● Contraindication : liver disease or CHF (class III or IV) </vt:lpstr>
      <vt:lpstr> Glucose-Lowering Agents   ● Biguanide ● Insulin secretagogues: Sulfonylurea, Meglitinide ● Thiazolidinedione ● α-Glucosidase inhibitor ● GLP-1 receptor agonist ● Dipeptidyl peptidase IV inhibitor ● Sodium-glucose cotransporter 2 inhibitor ● Amylin agonists ● Insulin</vt:lpstr>
      <vt:lpstr>α- glucosidase inhibitors   Tab Acarbose 25-50 mg TDS    ● Reduce postprandial  hyperglycemia  ● Efficacy: Intermediate (0.5-1 % HbA1C reduction)  ● Delay glucose absorption by inhibiting enzyme that cleaves oligosaccharides into simple sugars in the     intestinal lumen   ● Not affect glucose utilization or insulin secretion  ● Initiation in low dose, evening meal, increased to a maximal dose over weeks to months  ● Increase levels of sulfonylureas and increase the incidence of hypoglycemia  ● In occurrence of hypoglycemia: consume glucose  ● side effects : diarrhea, flatulence, abdominal distention  ● Contraindication: IBD                                 Gastroparesis                                  Creatinine &gt;2 mg/dL</vt:lpstr>
      <vt:lpstr> Glucose-Lowering Agents   ● Biguanide ● Insulin secretagogues: Sulfonylurea, Meglitinide ● Thiazolidinedione ● α-Glucosidase inhibitor ● GLP-1 receptor agonist ● Dipeptidyl peptidase IV inhibitor ● Sodium-glucose cotransporter 2 inhibitor ● Amylin agonists ● Insulin</vt:lpstr>
      <vt:lpstr>GLP-1 receptor agonist   ● PEN liraglutide (Victoza, Melitide) 0.6 mg -1.2 mg-1.8 mg/ SQ/ d  ● Increase glucose-stimulated insulin secretion   ● Suppress glucagon  ● Slow gastric emptying  ● Used alone or as combination therapy with metformin, sulfonylureas, TZD  ● Use of insulin secretagogues require a reduction in these agents to prevent hypoglycemia   Short-acting GLP-1 RA: exenatide , lixisenatide                                          provide mostly postprandial coverage   Long-acting GLP-1 RA: liraglutide, exenatide, albiglutide, dulaglutide, lixisenatide                                         reduce both the postprandial  and fasting  glucose</vt:lpstr>
      <vt:lpstr>GLP1 agonist …  ● Efficacy: High (1-2 % HbA1c reduction)  ● Hypoglycemia: No  ● Weight change: Loss  ● ASCVD: Benefit  ● CHF: Neutral   ● Cost: High  ● Renal dose adjustment: Required  ● Side effect: GI (nausea, vomiting, diarrhea)                        Acute pancreatitis                        Risk of MTC  ● Contraindication: MTC, MEN syndrome, pancreatic disease </vt:lpstr>
      <vt:lpstr> Glucose-Lowering Agents   ● Biguanide ● Insulin secretagogues: Sulfonylurea, Meglitinide ● Thiazolidinedione ● α-Glucosidase inhibitor ● GLP-1 receptor agonist ● Dipeptidyl peptidase IV inhibitor ● Sodium-glucose cotransporter 2 inhibitor ● Amylin agonists ● Insulin</vt:lpstr>
      <vt:lpstr>DPP-4 Inhibitors  Tab Sitagliptin (Ziptin, januvia) 50 mg, 100 mg: 25-100 mg/d                                          Tab Linagliptin (Melijent ) 5mg/d  ●Efficacy: Intermediate(0.5-1% HbA1C reduction)  ● Preferential effect on postprandial blood glucose  ● Hypoglycemia: No  ● Weight change: Neutral  ● ASCVD: Neutral  ● Cost: High  ● Renal dose adjustment: Required for Sitagliptin                                           Not for Linagliptin  ●Side effect: Acute pancreatitis  ●Contraindication: pancreatic disease                                  RF for acute pancreatitis ( heavy alcohol use, Hypertriglyceridemia , hypercalcemia) </vt:lpstr>
      <vt:lpstr> Glucose-Lowering Agents   ● Biguanide ● Insulin secretagogues: Sulfonylurea, Meglitinide ● Thiazolidinedione ● α-Glucosidase inhibitor ● GLP-1 receptor agonist ● Dipeptidyl peptidase IV inhibitor ● Sodium-glucose cotransporter 2 inhibitor ● Amylin agonists ● Insulin</vt:lpstr>
      <vt:lpstr>SGLT2 Inhibitors    Tab Empagliflozin (Gloripa): 10 mg-25 mg/d   ● Inhibits glucose reabsorption   ● Lowers the renal threshold for glucose  ● Increased urinary glucose excretion  ● Glucose-lowering effect is insulin independent( Not related to changes in insulin sensitivity or secretion)  ● Impair proximal reabsorption of sodium (diuretic effect)   ● 3–6 mm Hg reduction in systolic blood pressure  ● Inhibition of SGLT2 on alpha cell lead to increased glucagon and liver production of glucose and ketones  </vt:lpstr>
      <vt:lpstr>SGLT2 inhibitors…  ● Efficacy: Intermediate (0.5-1 % HbA1C reduction)  ● Hypoglycemia: No  ● Weight change: Loss  ● ASCVD: Benefit  ● CHF: Benefit  ● Cost: High  ● Renal dose adjustment: required  ● Side effect: Euglycemic DKA (volume depletion, hypotension)                        Genitourinary infection                        Bone fractures                        Fournier gangrene</vt:lpstr>
      <vt:lpstr>Combination Tablets  ● Tab Sitagliptin-Metformin: 50-500 / QD,BID                                                    50-1000/ QD,BID  ● Tab Empagliflozin-Metformin: 5- 500 BID,    5-1000 BD                                                          12.5-500 BID,   12.5-1000BID   ● Tab Empagliflozin-Linagliptin : 10-5 /QD                                                            25-5/QD    ● Tab Linagliptin-Metformin : 2.5-500/QD,BID                                                      2.5-1000/ QD,BID                                                          </vt:lpstr>
      <vt:lpstr>Minimizing Cardiovascular risk   ● initial use of Metformin ● GLP1 Agonist ● SGLT2 inhibitors   Not advised ● Sulfonylurea and Insulin are increasing Cardiovascular risk ● Pioglitazone increase the risk of CHF </vt:lpstr>
      <vt:lpstr>Minimizing Hypoglycemia   ● older patients with a long duration of DM ● cognitive impairment neuropathy  ● a prior history of hypoglycemia requiring assistance by another person   ● Metformin doesn’t cause hypoglycemia when used alone ● DPP4 inhibitors ● GLP1 agonists ● SGLT2 inhibitors ● TZD</vt:lpstr>
      <vt:lpstr>Minimizing weight gain  ● Diet and exercise ● Metformin as initial therapy ● GLP1 agonist ● SGLT2 inhibitors ● Surgical procedures    Not advised ● Sulfonylurea  ● TZD ● Prandial Insulin ● Basal insulin is less likely to cause weight gain than prandial</vt:lpstr>
      <vt:lpstr> Minimizing cost  ● Metformin ● Sulfonylurea ● Pioglitazone ● Acarbose  ● Human insulin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Thyank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Fatemeh Rahmani</dc:creator>
  <cp:lastModifiedBy>ASUS</cp:lastModifiedBy>
  <cp:revision>192</cp:revision>
  <dcterms:created xsi:type="dcterms:W3CDTF">2021-01-13T15:18:32Z</dcterms:created>
  <dcterms:modified xsi:type="dcterms:W3CDTF">2023-07-10T19:12:19Z</dcterms:modified>
</cp:coreProperties>
</file>